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74" r:id="rId9"/>
    <p:sldId id="270" r:id="rId10"/>
    <p:sldId id="273" r:id="rId11"/>
    <p:sldId id="265" r:id="rId12"/>
    <p:sldId id="275" r:id="rId13"/>
    <p:sldId id="271" r:id="rId14"/>
    <p:sldId id="272" r:id="rId15"/>
    <p:sldId id="268" r:id="rId16"/>
    <p:sldId id="269" r:id="rId17"/>
  </p:sldIdLst>
  <p:sldSz cx="9144000" cy="6858000" type="screen4x3"/>
  <p:notesSz cx="6858000" cy="9144000"/>
  <p:defaultTextStyle>
    <a:defPPr>
      <a:defRPr lang="bg-BG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BB8093-997F-4B85-B9B5-D07BA0D9E319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1EE9B9-43F4-4E59-B7FF-538D5EA64E5A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1EE9B9-43F4-4E59-B7FF-538D5EA64E5A}" type="slidenum">
              <a:rPr lang="bg-BG" smtClean="0"/>
              <a:t>13</a:t>
            </a:fld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07F7C-0EDA-467C-90D2-C64CC0007B20}" type="datetimeFigureOut">
              <a:rPr lang="bg-BG"/>
              <a:pPr>
                <a:defRPr/>
              </a:pPr>
              <a:t>30.5.2014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D6B77-58DB-44AC-92E8-C96959D8ABF0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72EC0-5EF8-42EC-92A5-52ADC18EF457}" type="datetimeFigureOut">
              <a:rPr lang="bg-BG"/>
              <a:pPr>
                <a:defRPr/>
              </a:pPr>
              <a:t>30.5.2014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FBBAD-E06E-4B26-8899-429C90E45DBC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EA608-1696-40D6-8474-8FB3AE5AD575}" type="datetimeFigureOut">
              <a:rPr lang="bg-BG"/>
              <a:pPr>
                <a:defRPr/>
              </a:pPr>
              <a:t>30.5.2014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D27F2-8D29-4BAE-99DF-99C8777EFF25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FC8CA-1919-4FB0-AD81-625063E3B0AA}" type="datetimeFigureOut">
              <a:rPr lang="bg-BG"/>
              <a:pPr>
                <a:defRPr/>
              </a:pPr>
              <a:t>30.5.2014 г.</a:t>
            </a:fld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03C99-93CE-4929-9B28-4533E6841405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6167E-3F80-4507-AA36-D7F37696F1B3}" type="datetimeFigureOut">
              <a:rPr lang="bg-BG"/>
              <a:pPr>
                <a:defRPr/>
              </a:pPr>
              <a:t>30.5.2014 г.</a:t>
            </a:fld>
            <a:endParaRPr lang="bg-BG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EF0C5-BB99-49BA-A59C-160211765684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CB71B-04DB-49AC-B41D-671FF23D3A32}" type="datetimeFigureOut">
              <a:rPr lang="bg-BG"/>
              <a:pPr>
                <a:defRPr/>
              </a:pPr>
              <a:t>30.5.2014 г.</a:t>
            </a:fld>
            <a:endParaRPr lang="bg-B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A64C4-F06D-418C-9D7C-9C2DF256984C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2F202-030E-4111-AB84-C40105F35626}" type="datetimeFigureOut">
              <a:rPr lang="bg-BG"/>
              <a:pPr>
                <a:defRPr/>
              </a:pPr>
              <a:t>30.5.2014 г.</a:t>
            </a:fld>
            <a:endParaRPr lang="bg-BG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64DF6-AC2C-43D8-951C-7CEE2E0E0F4C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1D54C-628B-4963-BBEA-815B8F863527}" type="datetimeFigureOut">
              <a:rPr lang="bg-BG"/>
              <a:pPr>
                <a:defRPr/>
              </a:pPr>
              <a:t>30.5.2014 г.</a:t>
            </a:fld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0966A-D717-4754-9191-DF58F00B2B51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2450F-37C4-4846-88DA-667D03FB1517}" type="datetimeFigureOut">
              <a:rPr lang="bg-BG"/>
              <a:pPr>
                <a:defRPr/>
              </a:pPr>
              <a:t>30.5.2014 г.</a:t>
            </a:fld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297E7-3ACA-4CA5-9E1D-A9CA07A7E510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551F2-F8E2-4EF7-B9FD-1B7EA2DAD7D7}" type="datetimeFigureOut">
              <a:rPr lang="bg-BG"/>
              <a:pPr>
                <a:defRPr/>
              </a:pPr>
              <a:t>30.5.2014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130D4-D66C-4A31-B850-D0C9D571FE7D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B0E75-FE95-48DD-8F21-C2CFDF1A86D4}" type="datetimeFigureOut">
              <a:rPr lang="bg-BG"/>
              <a:pPr>
                <a:defRPr/>
              </a:pPr>
              <a:t>30.5.2014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15CE9E-F7A0-4AFE-941E-E0B1C94649D9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bg-BG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D0B4932-0D19-4009-A696-796F58B49D6E}" type="datetimeFigureOut">
              <a:rPr lang="bg-BG"/>
              <a:pPr>
                <a:defRPr/>
              </a:pPr>
              <a:t>30.5.2014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F36796-585D-4E7A-98BE-EBB643567D9D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5.bin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6.bin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7.bin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.png"/><Relationship Id="rId5" Type="http://schemas.openxmlformats.org/officeDocument/2006/relationships/oleObject" Target="../embeddings/oleObject8.bin"/><Relationship Id="rId4" Type="http://schemas.openxmlformats.org/officeDocument/2006/relationships/image" Target="../media/image3.png"/><Relationship Id="rId9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9.bin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8.jpeg"/><Relationship Id="rId5" Type="http://schemas.openxmlformats.org/officeDocument/2006/relationships/image" Target="../media/image2.png"/><Relationship Id="rId4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11.bin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15.png"/><Relationship Id="rId4" Type="http://schemas.openxmlformats.org/officeDocument/2006/relationships/image" Target="../media/image3.png"/><Relationship Id="rId9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14.bin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mailto:bgeu@mail.bg" TargetMode="Externa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Relationship Id="rId6" Type="http://schemas.openxmlformats.org/officeDocument/2006/relationships/hyperlink" Target="http://www.kladovo.org.rs/" TargetMode="External"/><Relationship Id="rId5" Type="http://schemas.openxmlformats.org/officeDocument/2006/relationships/hyperlink" Target="mailto:dnikolic@kladovonet.com" TargetMode="External"/><Relationship Id="rId4" Type="http://schemas.openxmlformats.org/officeDocument/2006/relationships/hyperlink" Target="http://www.bgeu.biz/" TargetMode="External"/><Relationship Id="rId9" Type="http://schemas.openxmlformats.org/officeDocument/2006/relationships/oleObject" Target="../embeddings/oleObject15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6.vml"/><Relationship Id="rId5" Type="http://schemas.openxmlformats.org/officeDocument/2006/relationships/oleObject" Target="../embeddings/oleObject16.bin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2643188"/>
            <a:ext cx="7772400" cy="1357312"/>
          </a:xfrm>
        </p:spPr>
        <p:txBody>
          <a:bodyPr>
            <a:normAutofit fontScale="90000"/>
          </a:bodyPr>
          <a:lstStyle/>
          <a:p>
            <a:r>
              <a:rPr lang="bg-BG" sz="3200" b="1" smtClean="0">
                <a:latin typeface="Arial" charset="0"/>
                <a:cs typeface="Arial" charset="0"/>
              </a:rPr>
              <a:t/>
            </a:r>
            <a:br>
              <a:rPr lang="bg-BG" sz="3200" b="1" smtClean="0">
                <a:latin typeface="Arial" charset="0"/>
                <a:cs typeface="Arial" charset="0"/>
              </a:rPr>
            </a:br>
            <a:r>
              <a:rPr lang="bg-BG" sz="3200" b="1" smtClean="0">
                <a:latin typeface="Arial" charset="0"/>
                <a:cs typeface="Arial" charset="0"/>
              </a:rPr>
              <a:t>Проект </a:t>
            </a:r>
            <a:r>
              <a:rPr lang="ru-RU" sz="3200" b="1" smtClean="0">
                <a:latin typeface="Arial" charset="0"/>
                <a:cs typeface="Arial" charset="0"/>
              </a:rPr>
              <a:t>2007</a:t>
            </a:r>
            <a:r>
              <a:rPr lang="en-US" sz="3200" b="1" smtClean="0">
                <a:latin typeface="Arial" charset="0"/>
                <a:cs typeface="Arial" charset="0"/>
              </a:rPr>
              <a:t>CB</a:t>
            </a:r>
            <a:r>
              <a:rPr lang="ru-RU" sz="3200" b="1" smtClean="0">
                <a:latin typeface="Arial" charset="0"/>
                <a:cs typeface="Arial" charset="0"/>
              </a:rPr>
              <a:t>16</a:t>
            </a:r>
            <a:r>
              <a:rPr lang="en-US" sz="3200" b="1" smtClean="0">
                <a:latin typeface="Arial" charset="0"/>
                <a:cs typeface="Arial" charset="0"/>
              </a:rPr>
              <a:t>IPO</a:t>
            </a:r>
            <a:r>
              <a:rPr lang="ru-RU" sz="3200" b="1" smtClean="0">
                <a:latin typeface="Arial" charset="0"/>
                <a:cs typeface="Arial" charset="0"/>
              </a:rPr>
              <a:t>006-20</a:t>
            </a:r>
            <a:r>
              <a:rPr lang="en-US" sz="3200" b="1" smtClean="0">
                <a:latin typeface="Arial" charset="0"/>
                <a:cs typeface="Arial" charset="0"/>
              </a:rPr>
              <a:t>11</a:t>
            </a:r>
            <a:r>
              <a:rPr lang="ru-RU" sz="3200" b="1" smtClean="0">
                <a:latin typeface="Arial" charset="0"/>
                <a:cs typeface="Arial" charset="0"/>
              </a:rPr>
              <a:t>-</a:t>
            </a:r>
            <a:r>
              <a:rPr lang="de-DE" sz="3200" b="1" smtClean="0">
                <a:latin typeface="Arial" charset="0"/>
                <a:cs typeface="Arial" charset="0"/>
              </a:rPr>
              <a:t>2</a:t>
            </a:r>
            <a:r>
              <a:rPr lang="ru-RU" sz="3200" b="1" smtClean="0">
                <a:latin typeface="Arial" charset="0"/>
                <a:cs typeface="Arial" charset="0"/>
              </a:rPr>
              <a:t>-4</a:t>
            </a:r>
            <a:r>
              <a:rPr lang="en-US" sz="3200" b="1" smtClean="0">
                <a:latin typeface="Arial" charset="0"/>
                <a:cs typeface="Arial" charset="0"/>
              </a:rPr>
              <a:t>8</a:t>
            </a:r>
            <a:r>
              <a:rPr lang="ru-RU" sz="3200" b="1" smtClean="0">
                <a:latin typeface="Arial" charset="0"/>
                <a:cs typeface="Arial" charset="0"/>
              </a:rPr>
              <a:t> </a:t>
            </a:r>
            <a:r>
              <a:rPr lang="bg-BG" sz="3200" b="1" smtClean="0">
                <a:latin typeface="Arial" charset="0"/>
                <a:cs typeface="Arial" charset="0"/>
              </a:rPr>
              <a:t>‘Пчеларство без граници</a:t>
            </a:r>
            <a:r>
              <a:rPr lang="en-US" sz="3200" b="1" smtClean="0">
                <a:latin typeface="Arial" charset="0"/>
                <a:cs typeface="Arial" charset="0"/>
              </a:rPr>
              <a:t> II</a:t>
            </a:r>
            <a:r>
              <a:rPr lang="bg-BG" sz="3200" b="1" smtClean="0">
                <a:latin typeface="Arial" charset="0"/>
                <a:cs typeface="Arial" charset="0"/>
              </a:rPr>
              <a:t>’ </a:t>
            </a:r>
            <a:r>
              <a:rPr lang="bg-BG" sz="1600" i="1" smtClean="0"/>
              <a:t/>
            </a:r>
            <a:br>
              <a:rPr lang="bg-BG" sz="1600" i="1" smtClean="0"/>
            </a:br>
            <a:r>
              <a:rPr lang="bg-BG" sz="1600" smtClean="0"/>
              <a:t/>
            </a:r>
            <a:br>
              <a:rPr lang="bg-BG" sz="1600" smtClean="0"/>
            </a:br>
            <a:r>
              <a:rPr lang="en-US" sz="1600" smtClean="0"/>
              <a:t/>
            </a:r>
            <a:br>
              <a:rPr lang="en-US" sz="1600" smtClean="0"/>
            </a:br>
            <a:r>
              <a:rPr lang="bg-BG" sz="1800" b="1" smtClean="0">
                <a:latin typeface="Arial" charset="0"/>
              </a:rPr>
              <a:t>ИНФОРМАЦИОННА КОНФЕРЕНЦИЯ – ВИДИН, 01.04.2014 Г.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68863"/>
            <a:ext cx="6400800" cy="76993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bg-BG" sz="1400" smtClean="0">
                <a:solidFill>
                  <a:schemeClr val="tx1"/>
                </a:solidFill>
                <a:latin typeface="Arial" charset="0"/>
                <a:cs typeface="Arial" charset="0"/>
              </a:rPr>
              <a:t>Настоящият проект се съ-финансира от ЕС </a:t>
            </a:r>
          </a:p>
          <a:p>
            <a:pPr>
              <a:lnSpc>
                <a:spcPct val="90000"/>
              </a:lnSpc>
            </a:pPr>
            <a:r>
              <a:rPr lang="bg-BG" sz="1400" smtClean="0">
                <a:solidFill>
                  <a:schemeClr val="tx1"/>
                </a:solidFill>
                <a:latin typeface="Arial" charset="0"/>
                <a:cs typeface="Arial" charset="0"/>
              </a:rPr>
              <a:t>чрез трансграничната програма по </a:t>
            </a:r>
          </a:p>
          <a:p>
            <a:pPr>
              <a:lnSpc>
                <a:spcPct val="90000"/>
              </a:lnSpc>
            </a:pPr>
            <a:r>
              <a:rPr lang="bg-BG" sz="1400" smtClean="0">
                <a:solidFill>
                  <a:schemeClr val="tx1"/>
                </a:solidFill>
                <a:latin typeface="Arial" charset="0"/>
                <a:cs typeface="Arial" charset="0"/>
              </a:rPr>
              <a:t>ИПП България – Сърбия </a:t>
            </a:r>
            <a:r>
              <a:rPr lang="fi-FI" sz="1400" smtClean="0">
                <a:solidFill>
                  <a:schemeClr val="tx1"/>
                </a:solidFill>
                <a:latin typeface="Arial" charset="0"/>
                <a:cs typeface="Arial" charset="0"/>
              </a:rPr>
              <a:t>CCI </a:t>
            </a:r>
            <a:r>
              <a:rPr lang="bg-BG" sz="1400" smtClean="0">
                <a:solidFill>
                  <a:schemeClr val="tx1"/>
                </a:solidFill>
                <a:latin typeface="Arial" charset="0"/>
                <a:cs typeface="Arial" charset="0"/>
              </a:rPr>
              <a:t>№ 2007CB16IPO006</a:t>
            </a: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̚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15325" y="6226175"/>
            <a:ext cx="8286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graphicFrame>
        <p:nvGraphicFramePr>
          <p:cNvPr id="13313" name="Object 1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13313" name="Bitmap Image" r:id="rId5" imgW="2457143" imgH="211484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1785938"/>
            <a:ext cx="7772400" cy="85725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ИЗПЪЛНИТЕЛИ НА ПРОЕКТА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428875"/>
            <a:ext cx="7715250" cy="40005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bg-BG" sz="2000" dirty="0" smtClean="0"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Сдружение “България в Европа”, Видин, България – водещ партньор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bg-BG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Община Кладово - партньор</a:t>
            </a:r>
          </a:p>
        </p:txBody>
      </p:sp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̚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15325" y="6226175"/>
            <a:ext cx="8286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2289" name="Object 1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12289" name="Bitmap Image" r:id="rId5" imgW="2457143" imgH="211484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1643063"/>
            <a:ext cx="7772400" cy="10001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ПРОДЪЛЖИТЕЛНОСТ И МЯСТО НА ИЗПЪЛНЕНИЕ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428875"/>
            <a:ext cx="7715250" cy="40005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bg-BG" sz="2000" dirty="0" smtClean="0"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Продължителността на проекта е 12 месеца.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Периодът на изпълнение е от 2</a:t>
            </a:r>
            <a:r>
              <a:rPr lang="en-US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.0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.201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г. до 2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.0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.201</a:t>
            </a:r>
            <a:r>
              <a:rPr lang="en-US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г.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Мястото на изпълнение на дейностите е: област Видин, България и област Бор, Сърбия.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̚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15325" y="6226175"/>
            <a:ext cx="8286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265" name="Object 1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11265" name="Bitmap Image" r:id="rId5" imgW="2457143" imgH="211484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1643063"/>
            <a:ext cx="7772400" cy="5715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ЦЕЛ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НА ПРОЕКТА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428875"/>
            <a:ext cx="7715250" cy="40005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bg-BG" sz="2000" dirty="0" smtClean="0">
              <a:latin typeface="Arial" pitchFamily="34" charset="0"/>
              <a:cs typeface="Arial" pitchFamily="34" charset="0"/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800" dirty="0">
                <a:solidFill>
                  <a:schemeClr val="tx1"/>
                </a:solidFill>
              </a:rPr>
              <a:t>Проектът има за цел увеличи трансграничното сътрудничество и да подобри капацитета за съвместно използване на общия регионален потенциал чрез създаване на устойчива мрежа за трансгранична подкрепа</a:t>
            </a:r>
            <a:r>
              <a:rPr lang="ru-RU" sz="2800" dirty="0">
                <a:solidFill>
                  <a:schemeClr val="tx1"/>
                </a:solidFill>
              </a:rPr>
              <a:t> в сферата на </a:t>
            </a:r>
            <a:r>
              <a:rPr lang="bg-BG" sz="2800" dirty="0">
                <a:solidFill>
                  <a:schemeClr val="tx1"/>
                </a:solidFill>
              </a:rPr>
              <a:t>пчеларството и биологичното производство.</a:t>
            </a:r>
            <a:endParaRPr lang="bg-BG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̚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15325" y="6226175"/>
            <a:ext cx="8286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41" name="Object 1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10241" name="Bitmap Image" r:id="rId5" imgW="2457143" imgH="211484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1643063"/>
            <a:ext cx="7772400" cy="5715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charset="0"/>
                <a:cs typeface="Arial" charset="0"/>
              </a:rPr>
              <a:t> ПОСТИГНАТИ РЕЗУЛТАТИ 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428875"/>
            <a:ext cx="7715250" cy="4000500"/>
          </a:xfrm>
        </p:spPr>
        <p:txBody>
          <a:bodyPr rtlCol="0">
            <a:normAutofit fontScale="70000" lnSpcReduction="2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ПОПУЛЯРИЗАЦИОННА КАМПАНИЯ: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bg-BG" sz="2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 РАЗРАБОТЕНИ, ОТПЕЧАТАНИ И РАЗПРОСТРАНЕНИ: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ПРОМОЦИОНАЛНИ ЛИСТОВКИ;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ИНФОРМАЦИОННИ ПОСТЕРИ;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ПРОМОЦИОНАЛНИ ПАПКИ;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ПРОМОЦИОНАЛНИ ТОРБИЧКИ;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ПРОМОЦИОНАЛЕН БАНЕР.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РАЗРАБОТЕНА УЕБ СТРАНИЦА НА ПРОЕКТА;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 ПРОВЕДЕНИ 2 КОНФЕРЕНЦИИ ЗА ПРЕЗЕНТИРАНЕ НА ПРОЕКТА – В НАЧАЛОТО И В КРАЯ НА ПРОЕКТА;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4. РАЗРАБОТЕНИ ПРЕС-СЪОБЩЕНИЯ И ПУБЛИКАЦИИ В МЕДИИТЕ – ДОСЕГА 9 БР.</a:t>
            </a:r>
          </a:p>
        </p:txBody>
      </p:sp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̚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15325" y="6226175"/>
            <a:ext cx="8286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217" name="Object 1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9217" name="Bitmap Image" r:id="rId5" imgW="2457143" imgH="211484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1643063"/>
            <a:ext cx="7772400" cy="5715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charset="0"/>
                <a:cs typeface="Arial" charset="0"/>
              </a:rPr>
              <a:t> ПОСТИГНАТИ РЕЗУЛТАТИ 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18434" name="Subtitle 2"/>
          <p:cNvSpPr>
            <a:spLocks noGrp="1"/>
          </p:cNvSpPr>
          <p:nvPr>
            <p:ph type="subTitle" idx="1"/>
          </p:nvPr>
        </p:nvSpPr>
        <p:spPr>
          <a:xfrm>
            <a:off x="857250" y="2428875"/>
            <a:ext cx="7715250" cy="4000500"/>
          </a:xfrm>
        </p:spPr>
        <p:txBody>
          <a:bodyPr/>
          <a:lstStyle/>
          <a:p>
            <a:pPr algn="just"/>
            <a:r>
              <a:rPr lang="bg-BG" sz="2400" b="1" smtClean="0">
                <a:solidFill>
                  <a:schemeClr val="tx1"/>
                </a:solidFill>
                <a:latin typeface="Arial" charset="0"/>
                <a:cs typeface="Arial" charset="0"/>
              </a:rPr>
              <a:t>Училищна кампания:</a:t>
            </a:r>
          </a:p>
          <a:p>
            <a:pPr algn="just"/>
            <a:endParaRPr lang="bg-BG" sz="2400" smtClean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algn="just"/>
            <a:r>
              <a:rPr lang="bg-BG" sz="2400" smtClean="0">
                <a:solidFill>
                  <a:schemeClr val="tx1"/>
                </a:solidFill>
                <a:latin typeface="Arial" charset="0"/>
                <a:cs typeface="Arial" charset="0"/>
              </a:rPr>
              <a:t>1. Конкурси за най-добра детска рисунка и за най-добро стихотворение сред учебните заведения в двтата целеви региона;</a:t>
            </a:r>
          </a:p>
          <a:p>
            <a:pPr algn="just"/>
            <a:r>
              <a:rPr lang="bg-BG" sz="2400" smtClean="0">
                <a:solidFill>
                  <a:schemeClr val="tx1"/>
                </a:solidFill>
                <a:latin typeface="Arial" charset="0"/>
                <a:cs typeface="Arial" charset="0"/>
              </a:rPr>
              <a:t>2. Избор на лого на кампанията и на проекта;</a:t>
            </a:r>
          </a:p>
          <a:p>
            <a:pPr algn="just"/>
            <a:r>
              <a:rPr lang="bg-BG" sz="2400" smtClean="0">
                <a:solidFill>
                  <a:schemeClr val="tx1"/>
                </a:solidFill>
                <a:latin typeface="Arial" charset="0"/>
                <a:cs typeface="Arial" charset="0"/>
              </a:rPr>
              <a:t>3. Презентация на най-добрите творби по време на пчеларското изложение и други публични събития от проекта.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̚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15325" y="6226175"/>
            <a:ext cx="8286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193" name="Object 1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8193" name="Bitmap Image" r:id="rId5" imgW="2457143" imgH="211484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1643063"/>
            <a:ext cx="7772400" cy="5715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charset="0"/>
                <a:cs typeface="Arial" charset="0"/>
              </a:rPr>
              <a:t> ПОСТИГНАТИ РЕЗУЛТАТИ 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349500"/>
            <a:ext cx="7715250" cy="4079875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Проведена учебна визита в България:</a:t>
            </a:r>
          </a:p>
          <a:p>
            <a:pPr marL="457200" indent="-457200" algn="just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Място на провеждане – българския трансграничен регион – области Видин, Монтана, София област, Кюстендил, Перник;</a:t>
            </a:r>
          </a:p>
          <a:p>
            <a:pPr marL="457200" indent="-457200" algn="just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Участници: 15 сръбски и 5 български пчелари и производители на пчеларски инвентар;</a:t>
            </a:r>
          </a:p>
          <a:p>
            <a:pPr marL="457200" indent="-457200" algn="just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Период на провеждане – март 2014 г.;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Л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екционна </a:t>
            </a: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част и практически визити на биологични пчелини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такива в процес на сертификация 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такива, прилагащи добри пчеларски практики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4. Цел - обмяна на опит, ноу-хау, презентиране на нови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иновативни подходи и създаване на нови, дългосрочни контакти в двата целеви региона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̚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15325" y="6226175"/>
            <a:ext cx="8286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169" name="Object 1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7169" name="Bitmap Image" r:id="rId5" imgW="2457143" imgH="211484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̚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15325" y="6226175"/>
            <a:ext cx="8286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Object 1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26626" name="Bitmap Image" r:id="rId5" imgW="2457143" imgH="2114845" progId="PBrush">
              <p:embed/>
            </p:oleObj>
          </a:graphicData>
        </a:graphic>
      </p:graphicFrame>
      <p:pic>
        <p:nvPicPr>
          <p:cNvPr id="266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1556792"/>
            <a:ext cx="457200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556793"/>
            <a:ext cx="4427984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99592" y="4437112"/>
            <a:ext cx="3168352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60032" y="4427793"/>
            <a:ext cx="3384376" cy="2430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1643063"/>
            <a:ext cx="7772400" cy="5715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charset="0"/>
                <a:cs typeface="Arial" charset="0"/>
              </a:rPr>
              <a:t> ПОСТИГНАТИ РЕЗУЛТАТИ 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349500"/>
            <a:ext cx="7715250" cy="4079875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Проведена учебна визита в Сърбия:</a:t>
            </a:r>
          </a:p>
          <a:p>
            <a:pPr marL="457200" indent="-457200" algn="just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Място на провеждане – сръбския трансграничен регион – окръзи Бор, Нишава, Пирот;</a:t>
            </a:r>
          </a:p>
          <a:p>
            <a:pPr marL="457200" indent="-457200" algn="just" fontAlgn="auto">
              <a:spcAft>
                <a:spcPts val="0"/>
              </a:spcAft>
              <a:buFont typeface="Arial" pitchFamily="34" charset="0"/>
              <a:buAutoNum type="arabicPeriod"/>
              <a:defRPr/>
            </a:pP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Период на провеждане – октомври 2013 г.;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Участници: 15 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български </a:t>
            </a: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 5 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сръбски пчелари </a:t>
            </a: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 производители на пчеларски 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инвентар;</a:t>
            </a:r>
          </a:p>
          <a:p>
            <a:pPr algn="just" fontAlgn="auto">
              <a:spcAft>
                <a:spcPts val="0"/>
              </a:spcAft>
              <a:defRPr/>
            </a:pP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4. Лекционна </a:t>
            </a: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част и практически визити на биологични пчелини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такива в процес на сертификация и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или такива, прилагащи добри пчеларски практики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5. Цел - </a:t>
            </a: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обмяна на 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опит, ноу-хау, презентиране на </a:t>
            </a: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нови</a:t>
            </a:r>
            <a:r>
              <a:rPr 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иновативни подходи и 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създаване на нови</a:t>
            </a:r>
            <a:r>
              <a:rPr lang="bg-BG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дългосрочни контакти в двата целеви </a:t>
            </a:r>
            <a:r>
              <a:rPr lang="bg-BG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региона.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̚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15325" y="6226175"/>
            <a:ext cx="8286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145" name="Object 1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6145" name="Bitmap Image" r:id="rId5" imgW="2457143" imgH="211484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Picture 3" descr="̚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15325" y="6226175"/>
            <a:ext cx="8286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Object 1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27650" name="Bitmap Image" r:id="rId4" imgW="2457143" imgH="2114845" progId="PBrush">
              <p:embed/>
            </p:oleObj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1628800"/>
            <a:ext cx="4128458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60032" y="1556792"/>
            <a:ext cx="4176464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95736" y="4193603"/>
            <a:ext cx="4320480" cy="2664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1643063"/>
            <a:ext cx="7772400" cy="5715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charset="0"/>
                <a:cs typeface="Arial" charset="0"/>
              </a:rPr>
              <a:t> ПОСТИГНАТИ РЕЗУЛТАТИ 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276475"/>
            <a:ext cx="7715250" cy="415290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Организирано пчеларско изложение във Видин</a:t>
            </a:r>
            <a:r>
              <a:rPr lang="bg-BG" sz="2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bg-BG" sz="2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3-дневно изложение на пчелни продукти и пчеларски инвентар – декември 2014 г., Видин, 30 участници;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Лекционна част;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3. Дарения на социални и здравни заведения;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2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Актуализиране на Меморандума за сътрудничество в сферата на пчеларството и включване на нови страни в него.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̚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15325" y="6226175"/>
            <a:ext cx="8286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121" name="Object 1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5121" name="Bitmap Image" r:id="rId5" imgW="2457143" imgH="211484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̚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15325" y="6226175"/>
            <a:ext cx="8286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Object 1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28674" name="Bitmap Image" r:id="rId5" imgW="2457143" imgH="2114845" progId="PBrush">
              <p:embed/>
            </p:oleObj>
          </a:graphicData>
        </a:graphic>
      </p:graphicFrame>
      <p:pic>
        <p:nvPicPr>
          <p:cNvPr id="286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6096" y="1556792"/>
            <a:ext cx="3707904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556792"/>
            <a:ext cx="3707904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36096" y="4643812"/>
            <a:ext cx="2952328" cy="221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419872" y="3212976"/>
            <a:ext cx="2520280" cy="189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55576" y="4707230"/>
            <a:ext cx="2952328" cy="2150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1643063"/>
            <a:ext cx="7772400" cy="5715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charset="0"/>
                <a:cs typeface="Arial" charset="0"/>
              </a:rPr>
              <a:t> МУЛТИПЛИЦИРАНЕ НА РЕЗУЛТАТИТЕ ОТ ПРОЕКТА</a:t>
            </a: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708919"/>
            <a:ext cx="7715250" cy="3720455"/>
          </a:xfrm>
        </p:spPr>
        <p:txBody>
          <a:bodyPr rtlCol="0">
            <a:noAutofit/>
          </a:bodyPr>
          <a:lstStyle/>
          <a:p>
            <a:pPr marL="342900" indent="-342900"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Редовно участие на пчелари от двете страни на границата в местни пчеларски инициативи – посещение на пчеларските изложения в Плевен, Белград, Каменово, Кладово, Неготин и др.;</a:t>
            </a:r>
          </a:p>
          <a:p>
            <a:pPr marL="342900" indent="-342900"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Междукултурно сътрудничество;</a:t>
            </a:r>
          </a:p>
          <a:p>
            <a:pPr marL="342900" indent="-342900"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Включване на пчеларски дружества и публични институции от Румъния в регионалното сътрудничество;</a:t>
            </a:r>
          </a:p>
          <a:p>
            <a:pPr marL="342900" indent="-342900"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Включване на нови страни в Меморандума.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̚h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15325" y="6226175"/>
            <a:ext cx="8286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097" name="Object 1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4097" name="Bitmap Image" r:id="rId6" imgW="2457143" imgH="2114845" progId="PBrush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93041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1643063"/>
            <a:ext cx="7772400" cy="5715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charset="0"/>
                <a:cs typeface="Arial" charset="0"/>
              </a:rPr>
              <a:t> УСТОЙЧИВОСТ</a:t>
            </a: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708919"/>
            <a:ext cx="7715250" cy="3720455"/>
          </a:xfrm>
        </p:spPr>
        <p:txBody>
          <a:bodyPr rtlCol="0">
            <a:noAutofit/>
          </a:bodyPr>
          <a:lstStyle/>
          <a:p>
            <a:pPr marL="342900" indent="-342900"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Редовни сбирки на пчеларските дружества за обсъждане на актуални въпроси;</a:t>
            </a:r>
          </a:p>
          <a:p>
            <a:pPr marL="342900" indent="-342900"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Провеждане на лектории с гостуващи известни пчелари;</a:t>
            </a:r>
          </a:p>
          <a:p>
            <a:pPr marL="342900" indent="-342900"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bg-BG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Участие в различни пчеларски изложения в страната и чужбина.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̚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15325" y="6226175"/>
            <a:ext cx="8286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073" name="Object 1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3073" name="Bitmap Image" r:id="rId5" imgW="2457143" imgH="2114845" progId="PBrush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32119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1643063"/>
            <a:ext cx="7772400" cy="5715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3600" b="1" dirty="0" smtClean="0">
                <a:latin typeface="Arial" pitchFamily="34" charset="0"/>
                <a:cs typeface="Arial" pitchFamily="34" charset="0"/>
              </a:rPr>
              <a:t>КОНТАКТИ</a:t>
            </a: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500313"/>
            <a:ext cx="7715250" cy="3929062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Сдружение „България в Европа”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гр. 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Видин</a:t>
            </a:r>
            <a:r>
              <a:rPr lang="de-DE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ул. Цар Симеон Велики № 68А, ет. 2 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тел./факс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+359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94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37595, 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GSM: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08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96430318</a:t>
            </a:r>
            <a:endParaRPr lang="bg-BG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email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de-DE" sz="1800" u="sng" dirty="0" smtClean="0">
                <a:latin typeface="Arial" pitchFamily="34" charset="0"/>
                <a:cs typeface="Arial" pitchFamily="34" charset="0"/>
                <a:hlinkClick r:id="rId3"/>
              </a:rPr>
              <a:t>bgeu</a:t>
            </a:r>
            <a:r>
              <a:rPr lang="ru-RU" sz="1800" u="sng" dirty="0" smtClean="0">
                <a:latin typeface="Arial" pitchFamily="34" charset="0"/>
                <a:cs typeface="Arial" pitchFamily="34" charset="0"/>
                <a:hlinkClick r:id="rId3"/>
              </a:rPr>
              <a:t>@</a:t>
            </a:r>
            <a:r>
              <a:rPr lang="de-DE" sz="1800" u="sng" dirty="0" smtClean="0">
                <a:latin typeface="Arial" pitchFamily="34" charset="0"/>
                <a:cs typeface="Arial" pitchFamily="34" charset="0"/>
                <a:hlinkClick r:id="rId3"/>
              </a:rPr>
              <a:t>mail</a:t>
            </a:r>
            <a:r>
              <a:rPr lang="ru-RU" sz="1800" u="sng" dirty="0" smtClean="0">
                <a:latin typeface="Arial" pitchFamily="34" charset="0"/>
                <a:cs typeface="Arial" pitchFamily="34" charset="0"/>
                <a:hlinkClick r:id="rId3"/>
              </a:rPr>
              <a:t>.</a:t>
            </a:r>
            <a:r>
              <a:rPr lang="de-DE" sz="1800" u="sng" dirty="0" smtClean="0">
                <a:latin typeface="Arial" pitchFamily="34" charset="0"/>
                <a:cs typeface="Arial" pitchFamily="34" charset="0"/>
                <a:hlinkClick r:id="rId3"/>
              </a:rPr>
              <a:t>bg</a:t>
            </a:r>
            <a:r>
              <a:rPr lang="bg-BG" sz="1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u="sng" dirty="0" smtClean="0">
                <a:latin typeface="Arial" pitchFamily="34" charset="0"/>
                <a:cs typeface="Arial" pitchFamily="34" charset="0"/>
                <a:hlinkClick r:id="rId4"/>
              </a:rPr>
              <a:t>www.bgeu.biz</a:t>
            </a:r>
            <a:endParaRPr lang="bg-BG" sz="1800" u="sng" dirty="0" smtClean="0">
              <a:latin typeface="Arial" pitchFamily="34" charset="0"/>
              <a:cs typeface="Arial" pitchFamily="34" charset="0"/>
            </a:endParaRP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bg-BG" sz="1800" u="sng" dirty="0" smtClean="0">
              <a:latin typeface="Arial" pitchFamily="34" charset="0"/>
              <a:cs typeface="Arial" pitchFamily="34" charset="0"/>
            </a:endParaRP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1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Община Кладово</a:t>
            </a:r>
            <a:endParaRPr lang="bg-BG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19320 </a:t>
            </a:r>
            <a:r>
              <a:rPr lang="en-US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Кладово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35 </a:t>
            </a:r>
            <a:r>
              <a:rPr lang="en-US" sz="18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Kralja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Alexandra Str. </a:t>
            </a:r>
            <a:endParaRPr lang="bg-BG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тел.</a:t>
            </a:r>
            <a:r>
              <a:rPr lang="en-GB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+38119808066, +381648754020 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/факс: +38119801563</a:t>
            </a: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mail</a:t>
            </a: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1800" u="sng" dirty="0" err="1" smtClean="0">
                <a:latin typeface="Arial" pitchFamily="34" charset="0"/>
                <a:cs typeface="Arial" pitchFamily="34" charset="0"/>
                <a:hlinkClick r:id="rId5"/>
              </a:rPr>
              <a:t>opstina</a:t>
            </a:r>
            <a:r>
              <a:rPr lang="bg-BG" sz="1800" u="sng" dirty="0" smtClean="0">
                <a:latin typeface="Arial" pitchFamily="34" charset="0"/>
                <a:cs typeface="Arial" pitchFamily="34" charset="0"/>
                <a:hlinkClick r:id="rId5"/>
              </a:rPr>
              <a:t>@kladovonet.com</a:t>
            </a:r>
            <a:endParaRPr lang="bg-BG" sz="1800" dirty="0" smtClean="0">
              <a:latin typeface="Arial" pitchFamily="34" charset="0"/>
              <a:cs typeface="Arial" pitchFamily="34" charset="0"/>
            </a:endParaRPr>
          </a:p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z="1800" u="sng" dirty="0" smtClean="0">
                <a:latin typeface="Arial" pitchFamily="34" charset="0"/>
                <a:cs typeface="Arial" pitchFamily="34" charset="0"/>
                <a:hlinkClick r:id="rId6"/>
              </a:rPr>
              <a:t>www.kladovo.org.rs</a:t>
            </a:r>
            <a:endParaRPr lang="bg-BG" sz="1800" dirty="0" smtClean="0">
              <a:latin typeface="Arial" pitchFamily="34" charset="0"/>
              <a:cs typeface="Arial" pitchFamily="34" charset="0"/>
            </a:endParaRPr>
          </a:p>
          <a:p>
            <a:pPr algn="just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bg-BG" sz="2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̚h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315325" y="6226175"/>
            <a:ext cx="8286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49" name="Object 1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2049" name="Bitmap Image" r:id="rId9" imgW="2457143" imgH="211484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1643063"/>
            <a:ext cx="7772400" cy="5715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500313"/>
            <a:ext cx="7715250" cy="3929062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БЛАГОДАРИМ ЗА ВНИМАНИЕТО!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bg-BG" sz="3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bg-BG" sz="3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1400" cap="all" dirty="0" smtClean="0">
                <a:solidFill>
                  <a:schemeClr val="tx1"/>
                </a:solidFill>
              </a:rPr>
              <a:t>“Този документ е създаден с помощта на Европейския Съюз чрез Трансграничната програма по ИПП България-СЪРБИЯ </a:t>
            </a:r>
            <a:r>
              <a:rPr lang="fi-FI" sz="1400" cap="all" dirty="0" smtClean="0">
                <a:solidFill>
                  <a:schemeClr val="tx1"/>
                </a:solidFill>
              </a:rPr>
              <a:t>CCI </a:t>
            </a:r>
            <a:r>
              <a:rPr lang="bg-BG" sz="1400" cap="all" dirty="0" smtClean="0">
                <a:solidFill>
                  <a:schemeClr val="tx1"/>
                </a:solidFill>
              </a:rPr>
              <a:t>№ 2007CB16IPO006. Съдържанието на тАЗИ ПУБЛИКАЦИЯ е единствена отговорност на Сдружение ”БЪЛГАРИЯ В европа” и по никакъв начин не отразява възгледите на Европейския Съюз или на Управляващия орган по програмата.”</a:t>
            </a:r>
            <a:endParaRPr lang="bg-BG" sz="1400" dirty="0" smtClean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bg-BG" sz="3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̚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15325" y="6226175"/>
            <a:ext cx="8286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0" y="6181725"/>
          <a:ext cx="885825" cy="676275"/>
        </p:xfrm>
        <a:graphic>
          <a:graphicData uri="http://schemas.openxmlformats.org/presentationml/2006/ole">
            <p:oleObj spid="_x0000_s1025" name="Bitmap Image" r:id="rId5" imgW="2457143" imgH="2114845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698</Words>
  <Application>Microsoft Office PowerPoint</Application>
  <PresentationFormat>On-screen Show (4:3)</PresentationFormat>
  <Paragraphs>85</Paragraphs>
  <Slides>16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Bitmap Image</vt:lpstr>
      <vt:lpstr> Проект 2007CB16IPO006-2011-2-48 ‘Пчеларство без граници II’    ИНФОРМАЦИОННА КОНФЕРЕНЦИЯ – ВИДИН, 01.04.2014 Г.</vt:lpstr>
      <vt:lpstr> ИЗПЪЛНИТЕЛИ НА ПРОЕКТА  </vt:lpstr>
      <vt:lpstr> ПРОДЪЛЖИТЕЛНОСТ И МЯСТО НА ИЗПЪЛНЕНИЕ  </vt:lpstr>
      <vt:lpstr> ЦЕЛ НА ПРОЕКТА  </vt:lpstr>
      <vt:lpstr>  ПОСТИГНАТИ РЕЗУЛТАТИ   </vt:lpstr>
      <vt:lpstr>  ПОСТИГНАТИ РЕЗУЛТАТИ   </vt:lpstr>
      <vt:lpstr>  ПОСТИГНАТИ РЕЗУЛТАТИ   </vt:lpstr>
      <vt:lpstr>Slide 8</vt:lpstr>
      <vt:lpstr>  ПОСТИГНАТИ РЕЗУЛТАТИ   </vt:lpstr>
      <vt:lpstr>Slide 10</vt:lpstr>
      <vt:lpstr>  ПОСТИГНАТИ РЕЗУЛТАТИ   </vt:lpstr>
      <vt:lpstr>Slide 12</vt:lpstr>
      <vt:lpstr>  МУЛТИПЛИЦИРАНЕ НА РЕЗУЛТАТИТЕ ОТ ПРОЕКТА</vt:lpstr>
      <vt:lpstr>  УСТОЙЧИВОСТ</vt:lpstr>
      <vt:lpstr> КОНТАКТИ  </vt:lpstr>
      <vt:lpstr>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Yasenka</cp:lastModifiedBy>
  <cp:revision>28</cp:revision>
  <dcterms:created xsi:type="dcterms:W3CDTF">2011-11-11T07:34:52Z</dcterms:created>
  <dcterms:modified xsi:type="dcterms:W3CDTF">2014-05-30T08:11:24Z</dcterms:modified>
</cp:coreProperties>
</file>